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76F10-E675-4224-8F2B-90E07840EE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7BCFE2-286B-4788-95C9-071E7B63B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69870D-F57F-4511-A478-268E4A0B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3251-4704-41B3-963C-FAB34D698557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B92DD7-8F5E-4F97-99E0-E80976288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2CBCC0-218E-49C2-9B55-5576D9E47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90A1-290E-4A0D-9DCE-5F22A03C3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34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26777-4D09-4700-8970-49DC9929A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E60C15-1AC2-4A47-BDC9-3AD33E9DD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D1C01-A561-4EBD-83BE-197751ABB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3251-4704-41B3-963C-FAB34D698557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542C3-F85E-46F3-8977-3BA042493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B2BE82-C449-4E83-9473-AAC298047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90A1-290E-4A0D-9DCE-5F22A03C3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363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DC0613-48E1-4ECF-870C-13BBAFCAD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A38996-C90F-4DF0-AEDC-1690AE9DC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C96926-6017-458A-B593-1915FE17E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3251-4704-41B3-963C-FAB34D698557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1A1DFA-D738-4265-9F46-8F4F14724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2EF0C9-B936-486A-BE58-79B7219B8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90A1-290E-4A0D-9DCE-5F22A03C3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994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F9DB3-CF76-4D92-B0C6-20A9BA42F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0BDA99-2D8C-4FA1-AC3E-F5B55C6144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F3D20D-725D-4D14-B635-4B02A245D1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CE563E-F1E8-4825-A746-DB4A11E29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3251-4704-41B3-963C-FAB34D698557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3D0C2E-6C8D-4E41-AAB8-D80441BF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0F3B27-5B73-43EB-9339-346D820F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90A1-290E-4A0D-9DCE-5F22A03C3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205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DF3C02-D390-4AF2-9F5D-35F4ECE6C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C121F9-9111-45F6-94B3-C67C511FF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37F396-1AD7-453F-8B99-F4A33E4E9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D5CD494-E3BB-4BAB-82D2-4BD0CF8CA3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8BCC71-557B-469E-932C-BF4E04A5A5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A15C6DF-2567-435A-A155-06B447D54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3251-4704-41B3-963C-FAB34D698557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D40AE06-6ACF-4323-B9CC-2F2049D0D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F188F30-9904-4E5E-85C4-62220D1F2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90A1-290E-4A0D-9DCE-5F22A03C3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12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A42661-D769-4262-AB19-759603ACC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FB51890-DA0C-464E-BDE1-0D435F07B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3251-4704-41B3-963C-FAB34D698557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6A9AB-D536-4A28-BE4C-D67D6BA92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DE24F1B-B6F7-4F08-9E94-C42F6BC4A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90A1-290E-4A0D-9DCE-5F22A03C3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094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D4A010C-B075-445C-AE92-54E45840C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3251-4704-41B3-963C-FAB34D698557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4AAF5C-EEA1-4DF2-B2E9-BE5529A22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C90CBA-B6AC-445A-9367-6C3070F83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90A1-290E-4A0D-9DCE-5F22A03C3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23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3BF00-5833-4880-B222-93C315FEB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3DD584-52A4-4E79-97D5-03143F369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BFC6DD-3D0E-4BBE-AA44-EDD287681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7926F6-DCF4-46FF-BFD8-9F79E94C1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3251-4704-41B3-963C-FAB34D698557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E05F2B-835B-4379-9529-A27D93D18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41B8CE-6059-4C85-98A8-D71139BC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90A1-290E-4A0D-9DCE-5F22A03C3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000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0A6EC6-EC92-4CBE-A8DB-82BD23564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BC52766-EB7A-4BAA-A981-9A69DBBE5A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8258C13-E80D-4061-9CB1-F2159E5B9A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21930E-1062-4D12-9EA8-468AE7DBF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3251-4704-41B3-963C-FAB34D698557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6B8211-6C01-437D-80FA-2FDED663C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BA1B89-5C2F-4224-90E6-3EAEB385E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90A1-290E-4A0D-9DCE-5F22A03C3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844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5197E-E1D4-4A04-90F8-A0F74BA8C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D44943-A4E7-47B7-AE2C-9B493C8AC9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C9E10E-E677-400C-8EAD-E575EAEAC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3251-4704-41B3-963C-FAB34D698557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DD3EAA-0AB7-4CC4-A12E-29DEC7657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25C88E-15DF-49C2-BDF2-CBA72584F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90A1-290E-4A0D-9DCE-5F22A03C3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2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63891BF-9A48-4C80-8329-AD7275DC11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46D6487-55FB-4FC6-BD81-A2F4123A8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F7F1DD-1B76-4A82-B8A3-5AD21F7CD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3251-4704-41B3-963C-FAB34D698557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004557-719E-4EBD-BDB2-1DD4D6F47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790F02-8D01-48D2-A1CB-10DE557D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C90A1-290E-4A0D-9DCE-5F22A03C3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205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53B9A-BDFF-4357-93DF-8366C691B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8546A9-88D0-4AC1-B758-D227438A6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67B90B-FD7B-4F57-97FF-57B752AF7C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63251-4704-41B3-963C-FAB34D698557}" type="datetimeFigureOut">
              <a:rPr lang="ru-RU" smtClean="0"/>
              <a:t>13.09.2025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1FEB04-4A74-4246-A22F-42D1B12C0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FD5290-CEB2-4DE4-8911-C01523269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90A1-290E-4A0D-9DCE-5F22A03C3D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15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hyperlink" Target="https://vk.com/doc118286618_667594649?hash=RFB7jzarhQdhTaYCR92bb04deW2XzIVQDHXO9NqaRz8&amp;dl=BxfFlcWK2tueeZbfiZEZr6PfLvuKKnoxFYVmLmo0tr4" TargetMode="Externa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10" Type="http://schemas.openxmlformats.org/officeDocument/2006/relationships/image" Target="../media/image7.jpeg"/><Relationship Id="rId4" Type="http://schemas.microsoft.com/office/2007/relationships/hdphoto" Target="../media/hdphoto1.wdp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.png"/><Relationship Id="rId7" Type="http://schemas.openxmlformats.org/officeDocument/2006/relationships/image" Target="../media/image16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microsoft.com/office/2007/relationships/hdphoto" Target="../media/hdphoto1.wdp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.png"/><Relationship Id="rId7" Type="http://schemas.openxmlformats.org/officeDocument/2006/relationships/image" Target="../media/image22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microsoft.com/office/2007/relationships/hdphoto" Target="../media/hdphoto1.wdp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F74D85-CEBA-4018-9602-9CC6D5814547}"/>
              </a:ext>
            </a:extLst>
          </p:cNvPr>
          <p:cNvSpPr/>
          <p:nvPr/>
        </p:nvSpPr>
        <p:spPr>
          <a:xfrm>
            <a:off x="571500" y="552449"/>
            <a:ext cx="11201400" cy="5934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21A26A-9657-4034-807C-FEC07F7C8199}"/>
              </a:ext>
            </a:extLst>
          </p:cNvPr>
          <p:cNvSpPr/>
          <p:nvPr/>
        </p:nvSpPr>
        <p:spPr>
          <a:xfrm>
            <a:off x="3048000" y="227483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уроку </a:t>
            </a:r>
            <a:b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«Открытие новых знаний» </a:t>
            </a:r>
            <a:b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по окружающему миру</a:t>
            </a:r>
            <a:b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для 2 класса</a:t>
            </a:r>
            <a:endParaRPr lang="ru-RU" sz="3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Picture background">
            <a:hlinkClick r:id="rId2" action="ppaction://hlinksldjump"/>
            <a:extLst>
              <a:ext uri="{FF2B5EF4-FFF2-40B4-BE49-F238E27FC236}">
                <a16:creationId xmlns:a16="http://schemas.microsoft.com/office/drawing/2014/main" id="{E760D63F-3039-4CFA-B1D8-49A9D21FA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6" b="92526" l="2033" r="98600">
                        <a14:foregroundMark x1="62500" y1="3866" x2="63267" y2="5326"/>
                        <a14:foregroundMark x1="90867" y1="46993" x2="95233" y2="51031"/>
                        <a14:foregroundMark x1="61733" y1="92096" x2="63033" y2="92526"/>
                        <a14:foregroundMark x1="98033" y1="50601" x2="98600" y2="50601"/>
                        <a14:foregroundMark x1="6000" y1="42526" x2="6333" y2="47766"/>
                        <a14:foregroundMark x1="2033" y1="32045" x2="2033" y2="384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300" y="6389341"/>
            <a:ext cx="914400" cy="3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937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F74D85-CEBA-4018-9602-9CC6D5814547}"/>
              </a:ext>
            </a:extLst>
          </p:cNvPr>
          <p:cNvSpPr/>
          <p:nvPr/>
        </p:nvSpPr>
        <p:spPr>
          <a:xfrm>
            <a:off x="609600" y="638174"/>
            <a:ext cx="11201400" cy="5934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21A26A-9657-4034-807C-FEC07F7C8199}"/>
              </a:ext>
            </a:extLst>
          </p:cNvPr>
          <p:cNvSpPr/>
          <p:nvPr/>
        </p:nvSpPr>
        <p:spPr>
          <a:xfrm>
            <a:off x="3852862" y="798462"/>
            <a:ext cx="47005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«Город и село»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3AFB25E-187C-4934-9E21-CF73CA4C59D8}"/>
              </a:ext>
            </a:extLst>
          </p:cNvPr>
          <p:cNvSpPr/>
          <p:nvPr/>
        </p:nvSpPr>
        <p:spPr>
          <a:xfrm>
            <a:off x="981073" y="1992524"/>
            <a:ext cx="10725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 Плешаков А.А. Учебник. Окружающий мир, 2 класс, 1 часть. 2023 год издания. УМК «Школа России».</a:t>
            </a:r>
          </a:p>
          <a:p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Pleshakov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_A_A_Uchebnik_okruzh_mir_2_klass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_1ch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.pdf </a:t>
            </a:r>
            <a:endParaRPr lang="en-US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Picture background">
            <a:hlinkClick r:id="rId3" action="ppaction://hlinksldjump"/>
            <a:extLst>
              <a:ext uri="{FF2B5EF4-FFF2-40B4-BE49-F238E27FC236}">
                <a16:creationId xmlns:a16="http://schemas.microsoft.com/office/drawing/2014/main" id="{95DA04EB-4758-4542-9DE4-1EB14C00D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66" b="92526" l="2033" r="98600">
                        <a14:foregroundMark x1="62500" y1="3866" x2="63267" y2="5326"/>
                        <a14:foregroundMark x1="90867" y1="46993" x2="95233" y2="51031"/>
                        <a14:foregroundMark x1="61733" y1="92096" x2="63033" y2="92526"/>
                        <a14:foregroundMark x1="98033" y1="50601" x2="98600" y2="50601"/>
                        <a14:foregroundMark x1="6000" y1="42526" x2="6333" y2="47766"/>
                        <a14:foregroundMark x1="2033" y1="32045" x2="2033" y2="384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7600" y="6394846"/>
            <a:ext cx="914400" cy="3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755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F74D85-CEBA-4018-9602-9CC6D5814547}"/>
              </a:ext>
            </a:extLst>
          </p:cNvPr>
          <p:cNvSpPr/>
          <p:nvPr/>
        </p:nvSpPr>
        <p:spPr>
          <a:xfrm>
            <a:off x="495300" y="461962"/>
            <a:ext cx="11201400" cy="5934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530753-78BA-4054-ABAF-7E3CDCA177E4}"/>
              </a:ext>
            </a:extLst>
          </p:cNvPr>
          <p:cNvSpPr/>
          <p:nvPr/>
        </p:nvSpPr>
        <p:spPr>
          <a:xfrm>
            <a:off x="3763534" y="653534"/>
            <a:ext cx="46649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Где изображён город, а где село?</a:t>
            </a:r>
          </a:p>
        </p:txBody>
      </p:sp>
      <p:pic>
        <p:nvPicPr>
          <p:cNvPr id="6" name="Picture 4" descr="Picture background">
            <a:hlinkClick r:id="rId2" action="ppaction://hlinksldjump"/>
            <a:extLst>
              <a:ext uri="{FF2B5EF4-FFF2-40B4-BE49-F238E27FC236}">
                <a16:creationId xmlns:a16="http://schemas.microsoft.com/office/drawing/2014/main" id="{3A7AD80C-237F-4072-A629-86F29E2C7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6" b="92526" l="2033" r="98600">
                        <a14:foregroundMark x1="62500" y1="3866" x2="63267" y2="5326"/>
                        <a14:foregroundMark x1="90867" y1="46993" x2="95233" y2="51031"/>
                        <a14:foregroundMark x1="61733" y1="92096" x2="63033" y2="92526"/>
                        <a14:foregroundMark x1="98033" y1="50601" x2="98600" y2="50601"/>
                        <a14:foregroundMark x1="6000" y1="42526" x2="6333" y2="47766"/>
                        <a14:foregroundMark x1="2033" y1="32045" x2="2033" y2="384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300" y="6389341"/>
            <a:ext cx="914400" cy="3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323178DC-FD9C-4AF2-A264-F8EDE468B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933" y="4242316"/>
            <a:ext cx="2810144" cy="196215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D28F303E-49DC-4AF3-A349-DE5A9D90D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37" y="1467650"/>
            <a:ext cx="2810144" cy="196215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>
            <a:extLst>
              <a:ext uri="{FF2B5EF4-FFF2-40B4-BE49-F238E27FC236}">
                <a16:creationId xmlns:a16="http://schemas.microsoft.com/office/drawing/2014/main" id="{3FC50CB8-9CC5-41B4-9A04-245DEF3D3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260" y="4242316"/>
            <a:ext cx="2631478" cy="196215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icture background">
            <a:extLst>
              <a:ext uri="{FF2B5EF4-FFF2-40B4-BE49-F238E27FC236}">
                <a16:creationId xmlns:a16="http://schemas.microsoft.com/office/drawing/2014/main" id="{2877E662-AA4F-463A-A2CB-78BBA3718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372" y="4356712"/>
            <a:ext cx="3209924" cy="173335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Picture background">
            <a:extLst>
              <a:ext uri="{FF2B5EF4-FFF2-40B4-BE49-F238E27FC236}">
                <a16:creationId xmlns:a16="http://schemas.microsoft.com/office/drawing/2014/main" id="{4D79C64C-D00B-419A-80A1-79EF5F4E6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694" y="1625675"/>
            <a:ext cx="3280804" cy="173335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Picture background">
            <a:extLst>
              <a:ext uri="{FF2B5EF4-FFF2-40B4-BE49-F238E27FC236}">
                <a16:creationId xmlns:a16="http://schemas.microsoft.com/office/drawing/2014/main" id="{EE6108D2-8619-4361-BC4E-BDBB67EE0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37" y="1485498"/>
            <a:ext cx="3267075" cy="1924852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4A6EE47-D2A3-417F-B8A8-1DE2EE61A30C}"/>
              </a:ext>
            </a:extLst>
          </p:cNvPr>
          <p:cNvSpPr/>
          <p:nvPr/>
        </p:nvSpPr>
        <p:spPr>
          <a:xfrm>
            <a:off x="835562" y="1329313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735808-FB99-4590-9438-F7792D643498}"/>
              </a:ext>
            </a:extLst>
          </p:cNvPr>
          <p:cNvSpPr/>
          <p:nvPr/>
        </p:nvSpPr>
        <p:spPr>
          <a:xfrm>
            <a:off x="4829173" y="1360092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2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AABDA73-8A2F-40E6-B4D2-3649740CEA98}"/>
              </a:ext>
            </a:extLst>
          </p:cNvPr>
          <p:cNvSpPr/>
          <p:nvPr/>
        </p:nvSpPr>
        <p:spPr>
          <a:xfrm>
            <a:off x="8070544" y="1504948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32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BE71DA9-D930-491E-8725-66B196A61BBC}"/>
              </a:ext>
            </a:extLst>
          </p:cNvPr>
          <p:cNvSpPr/>
          <p:nvPr/>
        </p:nvSpPr>
        <p:spPr>
          <a:xfrm>
            <a:off x="1147933" y="4141498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2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5D2CB0D-0C59-4BD7-9A4E-CC5841E5D546}"/>
              </a:ext>
            </a:extLst>
          </p:cNvPr>
          <p:cNvSpPr/>
          <p:nvPr/>
        </p:nvSpPr>
        <p:spPr>
          <a:xfrm>
            <a:off x="4829173" y="4141498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32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B5C590D-4042-4763-A53B-90FE34A9845E}"/>
              </a:ext>
            </a:extLst>
          </p:cNvPr>
          <p:cNvSpPr/>
          <p:nvPr/>
        </p:nvSpPr>
        <p:spPr>
          <a:xfrm>
            <a:off x="8087909" y="4239024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32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74577C-55CF-49F0-AE70-0CE79ABEC854}"/>
              </a:ext>
            </a:extLst>
          </p:cNvPr>
          <p:cNvSpPr/>
          <p:nvPr/>
        </p:nvSpPr>
        <p:spPr>
          <a:xfrm>
            <a:off x="1812551" y="3564723"/>
            <a:ext cx="20407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Город: 2,4,5</a:t>
            </a:r>
            <a:endParaRPr lang="ru-RU" sz="28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912FCCB-C890-414E-8461-1D073F87B539}"/>
              </a:ext>
            </a:extLst>
          </p:cNvPr>
          <p:cNvSpPr/>
          <p:nvPr/>
        </p:nvSpPr>
        <p:spPr>
          <a:xfrm>
            <a:off x="8607589" y="3564723"/>
            <a:ext cx="19170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Село: 1,3,6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655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F74D85-CEBA-4018-9602-9CC6D5814547}"/>
              </a:ext>
            </a:extLst>
          </p:cNvPr>
          <p:cNvSpPr/>
          <p:nvPr/>
        </p:nvSpPr>
        <p:spPr>
          <a:xfrm>
            <a:off x="571500" y="552449"/>
            <a:ext cx="11201400" cy="5934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21A26A-9657-4034-807C-FEC07F7C8199}"/>
              </a:ext>
            </a:extLst>
          </p:cNvPr>
          <p:cNvSpPr/>
          <p:nvPr/>
        </p:nvSpPr>
        <p:spPr>
          <a:xfrm>
            <a:off x="3019425" y="703213"/>
            <a:ext cx="69913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Подумайте, чем отличается город от села</a:t>
            </a:r>
          </a:p>
        </p:txBody>
      </p:sp>
      <p:pic>
        <p:nvPicPr>
          <p:cNvPr id="1028" name="Picture 4" descr="Picture background">
            <a:hlinkClick r:id="rId2" action="ppaction://hlinksldjump"/>
            <a:extLst>
              <a:ext uri="{FF2B5EF4-FFF2-40B4-BE49-F238E27FC236}">
                <a16:creationId xmlns:a16="http://schemas.microsoft.com/office/drawing/2014/main" id="{E760D63F-3039-4CFA-B1D8-49A9D21FA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6" b="92526" l="2033" r="98600">
                        <a14:foregroundMark x1="62500" y1="3866" x2="63267" y2="5326"/>
                        <a14:foregroundMark x1="90867" y1="46993" x2="95233" y2="51031"/>
                        <a14:foregroundMark x1="61733" y1="92096" x2="63033" y2="92526"/>
                        <a14:foregroundMark x1="98033" y1="50601" x2="98600" y2="50601"/>
                        <a14:foregroundMark x1="6000" y1="42526" x2="6333" y2="47766"/>
                        <a14:foregroundMark x1="2033" y1="32045" x2="2033" y2="384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300" y="6389341"/>
            <a:ext cx="914400" cy="3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71D1410F-9E11-4CFA-AF33-614C032AB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781" y="2923740"/>
            <a:ext cx="3829050" cy="3124200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8502A9CB-C645-4624-B328-45215A049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7" y="1226433"/>
            <a:ext cx="4402136" cy="2795416"/>
          </a:xfrm>
          <a:prstGeom prst="rect">
            <a:avLst/>
          </a:prstGeom>
          <a:noFill/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84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F74D85-CEBA-4018-9602-9CC6D5814547}"/>
              </a:ext>
            </a:extLst>
          </p:cNvPr>
          <p:cNvSpPr/>
          <p:nvPr/>
        </p:nvSpPr>
        <p:spPr>
          <a:xfrm>
            <a:off x="622795" y="461962"/>
            <a:ext cx="11201400" cy="5934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21A26A-9657-4034-807C-FEC07F7C8199}"/>
              </a:ext>
            </a:extLst>
          </p:cNvPr>
          <p:cNvSpPr/>
          <p:nvPr/>
        </p:nvSpPr>
        <p:spPr>
          <a:xfrm>
            <a:off x="3019425" y="703213"/>
            <a:ext cx="6515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Чем отличаются дома в городе и селе?</a:t>
            </a:r>
          </a:p>
        </p:txBody>
      </p:sp>
      <p:pic>
        <p:nvPicPr>
          <p:cNvPr id="1028" name="Picture 4" descr="Picture background">
            <a:hlinkClick r:id="rId2" action="ppaction://hlinksldjump"/>
            <a:extLst>
              <a:ext uri="{FF2B5EF4-FFF2-40B4-BE49-F238E27FC236}">
                <a16:creationId xmlns:a16="http://schemas.microsoft.com/office/drawing/2014/main" id="{E760D63F-3039-4CFA-B1D8-49A9D21FA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6" b="92526" l="2033" r="98600">
                        <a14:foregroundMark x1="62500" y1="3866" x2="63267" y2="5326"/>
                        <a14:foregroundMark x1="90867" y1="46993" x2="95233" y2="51031"/>
                        <a14:foregroundMark x1="61733" y1="92096" x2="63033" y2="92526"/>
                        <a14:foregroundMark x1="98033" y1="50601" x2="98600" y2="50601"/>
                        <a14:foregroundMark x1="6000" y1="42526" x2="6333" y2="47766"/>
                        <a14:foregroundMark x1="2033" y1="32045" x2="2033" y2="384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300" y="6389341"/>
            <a:ext cx="914400" cy="3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4A34D4-EF7F-43F2-8CD9-0456E69E2988}"/>
              </a:ext>
            </a:extLst>
          </p:cNvPr>
          <p:cNvSpPr/>
          <p:nvPr/>
        </p:nvSpPr>
        <p:spPr>
          <a:xfrm>
            <a:off x="5754469" y="1558409"/>
            <a:ext cx="11021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</a:t>
            </a:r>
            <a:endParaRPr lang="ru-RU" sz="3200" dirty="0"/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820FD15-D68B-470B-94A3-80EC69984AD6}"/>
              </a:ext>
            </a:extLst>
          </p:cNvPr>
          <p:cNvCxnSpPr>
            <a:cxnSpLocks/>
          </p:cNvCxnSpPr>
          <p:nvPr/>
        </p:nvCxnSpPr>
        <p:spPr>
          <a:xfrm flipH="1">
            <a:off x="4895850" y="2137022"/>
            <a:ext cx="1073114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055D95D4-FD33-4544-8123-844278177877}"/>
              </a:ext>
            </a:extLst>
          </p:cNvPr>
          <p:cNvCxnSpPr>
            <a:cxnSpLocks/>
          </p:cNvCxnSpPr>
          <p:nvPr/>
        </p:nvCxnSpPr>
        <p:spPr>
          <a:xfrm>
            <a:off x="6668150" y="2137022"/>
            <a:ext cx="1012577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D8C571CD-911F-4D21-93C7-8D73EDDE2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955" y="2886075"/>
            <a:ext cx="3749040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>
            <a:extLst>
              <a:ext uri="{FF2B5EF4-FFF2-40B4-BE49-F238E27FC236}">
                <a16:creationId xmlns:a16="http://schemas.microsoft.com/office/drawing/2014/main" id="{19A8B53B-976A-423E-9482-18E8BD5BD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430" y="2886075"/>
            <a:ext cx="3806190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F4AF874-0348-4C77-A43F-5EE3A929F522}"/>
              </a:ext>
            </a:extLst>
          </p:cNvPr>
          <p:cNvSpPr/>
          <p:nvPr/>
        </p:nvSpPr>
        <p:spPr>
          <a:xfrm>
            <a:off x="1895475" y="5337154"/>
            <a:ext cx="304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Многоэтажные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дома из кирпича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0379030-09E8-4814-8A1D-A9C4E5083E3D}"/>
              </a:ext>
            </a:extLst>
          </p:cNvPr>
          <p:cNvSpPr/>
          <p:nvPr/>
        </p:nvSpPr>
        <p:spPr>
          <a:xfrm>
            <a:off x="8696325" y="5332229"/>
            <a:ext cx="24669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Деревянные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дома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09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F74D85-CEBA-4018-9602-9CC6D5814547}"/>
              </a:ext>
            </a:extLst>
          </p:cNvPr>
          <p:cNvSpPr/>
          <p:nvPr/>
        </p:nvSpPr>
        <p:spPr>
          <a:xfrm>
            <a:off x="571500" y="552449"/>
            <a:ext cx="11201400" cy="5934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Picture background">
            <a:hlinkClick r:id="rId2" action="ppaction://hlinksldjump"/>
            <a:extLst>
              <a:ext uri="{FF2B5EF4-FFF2-40B4-BE49-F238E27FC236}">
                <a16:creationId xmlns:a16="http://schemas.microsoft.com/office/drawing/2014/main" id="{E760D63F-3039-4CFA-B1D8-49A9D21FA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6" b="92526" l="2033" r="98600">
                        <a14:foregroundMark x1="62500" y1="3866" x2="63267" y2="5326"/>
                        <a14:foregroundMark x1="90867" y1="46993" x2="95233" y2="51031"/>
                        <a14:foregroundMark x1="61733" y1="92096" x2="63033" y2="92526"/>
                        <a14:foregroundMark x1="98033" y1="50601" x2="98600" y2="50601"/>
                        <a14:foregroundMark x1="6000" y1="42526" x2="6333" y2="47766"/>
                        <a14:foregroundMark x1="2033" y1="32045" x2="2033" y2="384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300" y="6389341"/>
            <a:ext cx="914400" cy="3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EBFA14E9-5891-4297-80DC-D0DC8C4B3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12" y="3185135"/>
            <a:ext cx="3940175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0325B9-CAE4-40BE-8B66-FDD19E11D3DF}"/>
              </a:ext>
            </a:extLst>
          </p:cNvPr>
          <p:cNvSpPr/>
          <p:nvPr/>
        </p:nvSpPr>
        <p:spPr>
          <a:xfrm>
            <a:off x="3234542" y="726510"/>
            <a:ext cx="67424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отличаются дороги в городе и селе?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119701B3-EE9A-4939-BFBC-A4FC4148E8EF}"/>
              </a:ext>
            </a:extLst>
          </p:cNvPr>
          <p:cNvCxnSpPr>
            <a:cxnSpLocks/>
          </p:cNvCxnSpPr>
          <p:nvPr/>
        </p:nvCxnSpPr>
        <p:spPr>
          <a:xfrm flipH="1">
            <a:off x="4818098" y="2460872"/>
            <a:ext cx="1073114" cy="571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8FC70E41-A398-4438-8D73-1ED356747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302123"/>
            <a:ext cx="4086225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3555AC0D-43B4-48F8-A23E-43C3ED3BBF8E}"/>
              </a:ext>
            </a:extLst>
          </p:cNvPr>
          <p:cNvCxnSpPr>
            <a:cxnSpLocks/>
          </p:cNvCxnSpPr>
          <p:nvPr/>
        </p:nvCxnSpPr>
        <p:spPr>
          <a:xfrm>
            <a:off x="6934200" y="2464294"/>
            <a:ext cx="979470" cy="5680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68A903-FD02-43AE-A1D2-AB556FDF6E58}"/>
              </a:ext>
            </a:extLst>
          </p:cNvPr>
          <p:cNvSpPr/>
          <p:nvPr/>
        </p:nvSpPr>
        <p:spPr>
          <a:xfrm>
            <a:off x="5772808" y="1937652"/>
            <a:ext cx="1308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</a:t>
            </a:r>
            <a:endParaRPr lang="ru-RU" sz="2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585EC6-29C7-4B6E-BAFB-5828A8589E46}"/>
              </a:ext>
            </a:extLst>
          </p:cNvPr>
          <p:cNvSpPr/>
          <p:nvPr/>
        </p:nvSpPr>
        <p:spPr>
          <a:xfrm>
            <a:off x="1510911" y="2585534"/>
            <a:ext cx="3307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Покрыты асфальтом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AEFF768-5EE4-4E25-9523-254FDF563E38}"/>
              </a:ext>
            </a:extLst>
          </p:cNvPr>
          <p:cNvSpPr/>
          <p:nvPr/>
        </p:nvSpPr>
        <p:spPr>
          <a:xfrm>
            <a:off x="8301529" y="2778903"/>
            <a:ext cx="22537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Просёлочные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70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F74D85-CEBA-4018-9602-9CC6D5814547}"/>
              </a:ext>
            </a:extLst>
          </p:cNvPr>
          <p:cNvSpPr/>
          <p:nvPr/>
        </p:nvSpPr>
        <p:spPr>
          <a:xfrm>
            <a:off x="876300" y="455266"/>
            <a:ext cx="11201400" cy="5934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21A26A-9657-4034-807C-FEC07F7C8199}"/>
              </a:ext>
            </a:extLst>
          </p:cNvPr>
          <p:cNvSpPr/>
          <p:nvPr/>
        </p:nvSpPr>
        <p:spPr>
          <a:xfrm>
            <a:off x="3019425" y="703213"/>
            <a:ext cx="6515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Чем занимаются жители?</a:t>
            </a:r>
          </a:p>
        </p:txBody>
      </p:sp>
      <p:pic>
        <p:nvPicPr>
          <p:cNvPr id="1028" name="Picture 4" descr="Picture background">
            <a:hlinkClick r:id="rId2" action="ppaction://hlinksldjump"/>
            <a:extLst>
              <a:ext uri="{FF2B5EF4-FFF2-40B4-BE49-F238E27FC236}">
                <a16:creationId xmlns:a16="http://schemas.microsoft.com/office/drawing/2014/main" id="{E760D63F-3039-4CFA-B1D8-49A9D21FA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6" b="92526" l="2033" r="98600">
                        <a14:foregroundMark x1="62500" y1="3866" x2="63267" y2="5326"/>
                        <a14:foregroundMark x1="90867" y1="46993" x2="95233" y2="51031"/>
                        <a14:foregroundMark x1="61733" y1="92096" x2="63033" y2="92526"/>
                        <a14:foregroundMark x1="98033" y1="50601" x2="98600" y2="50601"/>
                        <a14:foregroundMark x1="6000" y1="42526" x2="6333" y2="47766"/>
                        <a14:foregroundMark x1="2033" y1="32045" x2="2033" y2="384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300" y="6389341"/>
            <a:ext cx="914400" cy="3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3992DE5-0ABA-4A83-8F99-E6FBDB57B037}"/>
              </a:ext>
            </a:extLst>
          </p:cNvPr>
          <p:cNvSpPr/>
          <p:nvPr/>
        </p:nvSpPr>
        <p:spPr>
          <a:xfrm>
            <a:off x="783685" y="1825109"/>
            <a:ext cx="17570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Городские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793278C-E0B4-4313-A2F2-E8ADB8B0F26E}"/>
              </a:ext>
            </a:extLst>
          </p:cNvPr>
          <p:cNvSpPr/>
          <p:nvPr/>
        </p:nvSpPr>
        <p:spPr>
          <a:xfrm>
            <a:off x="9987354" y="1825108"/>
            <a:ext cx="16140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Сельские</a:t>
            </a:r>
          </a:p>
        </p:txBody>
      </p:sp>
      <p:pic>
        <p:nvPicPr>
          <p:cNvPr id="7172" name="Picture 4" descr="Picture background">
            <a:extLst>
              <a:ext uri="{FF2B5EF4-FFF2-40B4-BE49-F238E27FC236}">
                <a16:creationId xmlns:a16="http://schemas.microsoft.com/office/drawing/2014/main" id="{A3BE5B9A-774E-48C4-B4A1-EFF4B32BC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017" y="2086718"/>
            <a:ext cx="2525567" cy="173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Picture background">
            <a:extLst>
              <a:ext uri="{FF2B5EF4-FFF2-40B4-BE49-F238E27FC236}">
                <a16:creationId xmlns:a16="http://schemas.microsoft.com/office/drawing/2014/main" id="{CD067E75-D394-4D55-8B48-610ACADC7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682" y="2207746"/>
            <a:ext cx="279463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Picture background">
            <a:extLst>
              <a:ext uri="{FF2B5EF4-FFF2-40B4-BE49-F238E27FC236}">
                <a16:creationId xmlns:a16="http://schemas.microsoft.com/office/drawing/2014/main" id="{6E5BCC8B-D030-40C0-9BCA-279C8F3D6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630" y="2160180"/>
            <a:ext cx="2471559" cy="164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03882DF2-7A48-4715-AB9C-8E5B45FAF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996" y="2118643"/>
            <a:ext cx="2813334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Picture background">
            <a:extLst>
              <a:ext uri="{FF2B5EF4-FFF2-40B4-BE49-F238E27FC236}">
                <a16:creationId xmlns:a16="http://schemas.microsoft.com/office/drawing/2014/main" id="{9A2EF285-4EFE-45EF-A14D-959546936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251" y="2086718"/>
            <a:ext cx="2504596" cy="199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Picture background">
            <a:extLst>
              <a:ext uri="{FF2B5EF4-FFF2-40B4-BE49-F238E27FC236}">
                <a16:creationId xmlns:a16="http://schemas.microsoft.com/office/drawing/2014/main" id="{39D6ABDA-14A9-42B6-9F58-B13DC58E4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476" y="2289421"/>
            <a:ext cx="2594146" cy="172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97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C -0.00638 -0.00116 -0.02761 -0.00209 -0.03555 -0.00209 C -0.08295 -0.00209 -0.13216 0.01551 -0.13216 0.03333 C -0.13216 0.0243 -0.15677 0.01551 -0.17969 0.01551 C -0.2043 0.01551 -0.22722 0.0243 -0.22722 0.03333 C -0.22722 0.0287 -0.23946 0.0243 -0.25183 0.0243 C -0.26393 0.0243 -0.2763 0.0287 -0.2763 0.03333 C -0.2763 0.03102 -0.28255 0.0287 -0.28854 0.0287 C -0.29479 0.0287 -0.30078 0.03102 -0.30078 0.03333 C -0.30078 0.03217 -0.30365 0.03102 -0.30703 0.03102 C -0.30847 0.03102 -0.31315 0.03217 -0.31315 0.03333 C -0.31315 0.03264 -0.31472 0.03217 -0.31615 0.03217 C -0.31615 0.03194 -0.31901 0.03264 -0.31901 0.03333 C -0.31901 0.03287 -0.31901 0.03264 -0.32071 0.03264 C -0.32071 0.03287 -0.3224 0.03287 -0.3224 0.03333 C -0.3224 0.0331 -0.3224 0.03287 -0.3224 0.03287 C -0.32383 0.03287 -0.32383 0.03287 -0.32383 0.0331 C -0.32552 0.0331 -0.32552 0.03287 -0.32552 0.03287 C -0.32696 0.03287 -0.32696 0.03287 -0.32696 0.0331 " pathEditMode="relative" rAng="0" ptsTypes="AAAAAAAAAAAAAAAAAAA">
                                      <p:cBhvr>
                                        <p:cTn id="11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54" y="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13 -0.12014 C 0.03151 -0.12431 0.05352 -0.12848 0.06172 -0.12848 C 0.11094 -0.12848 0.16185 -0.06065 0.16185 0.00787 C 0.16185 -0.02686 0.18737 -0.06065 0.2112 -0.06065 C 0.23659 -0.06065 0.26042 -0.02616 0.26042 0.00787 C 0.26042 -0.00926 0.27305 -0.02686 0.28594 -0.02686 C 0.29844 -0.02686 0.31133 -0.00973 0.31133 0.00787 C 0.31133 -0.00093 0.31771 -0.00926 0.32396 -0.00926 C 0.33034 -0.00926 0.33659 -0.0007 0.33659 0.00787 C 0.33659 0.00324 0.33971 -0.00093 0.3431 -0.00093 C 0.34466 -0.00093 0.34948 0.00324 0.34948 0.00787 C 0.34948 0.00555 0.35104 0.00324 0.35247 0.00324 C 0.35247 0.00347 0.3556 0.00555 0.3556 0.00787 C 0.3556 0.00648 0.3556 0.00555 0.35729 0.00555 C 0.35729 0.00578 0.35885 0.00648 0.35885 0.00787 C 0.35885 0.00717 0.35885 0.00648 0.35885 0.00578 C 0.36055 0.00578 0.36055 0.00648 0.36055 0.00717 C 0.36224 0.00717 0.36224 0.00648 0.36224 0.00578 C 0.36406 0.00578 0.36406 0.00648 0.36406 0.00717 " pathEditMode="relative" rAng="0" ptsTypes="AAAAAAAAAAAAAAAAAAA">
                                      <p:cBhvr>
                                        <p:cTn id="20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4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C -0.00651 -0.0074 -0.02865 -0.01435 -0.03672 -0.01435 C -0.0862 -0.01435 -0.13724 0.09885 -0.13724 0.21204 C -0.13724 0.15487 -0.16276 0.09885 -0.18659 0.09885 C -0.21211 0.09885 -0.23594 0.15556 -0.23594 0.21204 C -0.23594 0.1838 -0.24857 0.15487 -0.26146 0.15487 C -0.27409 0.15487 -0.28698 0.18288 -0.28698 0.21204 C -0.28698 0.19746 -0.29336 0.1838 -0.29961 0.1838 C -0.30599 0.1838 -0.31224 0.19815 -0.31224 0.21204 C -0.31224 0.2044 -0.31537 0.19746 -0.31875 0.19746 C -0.32031 0.19746 -0.32513 0.20463 -0.32513 0.21204 C -0.32513 0.20811 -0.32683 0.2044 -0.32826 0.2044 C -0.32826 0.20371 -0.33138 0.20811 -0.33138 0.21204 C -0.33138 0.20996 -0.33138 0.20811 -0.33308 0.20811 C -0.33308 0.20903 -0.33464 0.21019 -0.33464 0.21204 C -0.33464 0.21088 -0.33464 0.20996 -0.33464 0.20903 C -0.33633 0.20903 -0.33633 0.20996 -0.33633 0.21088 C -0.33802 0.21088 -0.33802 0.21019 -0.33802 0.20903 C -0.33959 0.20903 -0.33959 0.20996 -0.33959 0.21088 " pathEditMode="relative" rAng="0" ptsTypes="AAAAAAAAAAAAAAAAAAA">
                                      <p:cBhvr>
                                        <p:cTn id="29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79" y="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0.01181 C -0.00638 -0.00231 -0.02838 -0.01597 -0.03646 -0.01597 C -0.08528 -0.01597 -0.13581 0.20162 -0.13581 0.41945 C -0.13581 0.30973 -0.1612 0.20162 -0.18476 0.20162 C -0.21002 0.20162 -0.23372 0.31135 -0.23372 0.41945 C -0.23372 0.36528 -0.24622 0.30973 -0.25898 0.30973 C -0.27148 0.30973 -0.28424 0.36366 -0.28424 0.41945 C -0.28424 0.39144 -0.29062 0.36528 -0.29674 0.36528 C -0.30312 0.36528 -0.30924 0.39306 -0.30924 0.41945 C -0.30924 0.40533 -0.31237 0.39144 -0.31562 0.39144 C -0.31732 0.39144 -0.322 0.40556 -0.322 0.41945 C -0.322 0.4125 -0.3237 0.40533 -0.32513 0.40533 C -0.32513 0.40371 -0.32812 0.41204 -0.32812 0.41945 C -0.32812 0.41574 -0.32812 0.4125 -0.32982 0.4125 C -0.32982 0.41412 -0.33151 0.41621 -0.33151 0.41945 C -0.33151 0.41783 -0.33151 0.41574 -0.33151 0.41412 C -0.33307 0.41412 -0.33307 0.41574 -0.33307 0.41783 C -0.33476 0.41783 -0.33476 0.41621 -0.33476 0.41412 C -0.33633 0.41412 -0.33633 0.41574 -0.33633 0.41783 " pathEditMode="relative" rAng="0" ptsTypes="AAAAAAAAAAAAAAAAAAA">
                                      <p:cBhvr>
                                        <p:cTn id="3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23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0.00394 C 0.00677 -0.00949 0.03112 -0.01435 0.03997 -0.01435 C 0.09401 -0.01435 0.15 0.06875 0.15 0.15185 C 0.15 0.10972 0.17786 0.06875 0.20404 0.06875 C 0.23203 0.06875 0.2582 0.11019 0.2582 0.15185 C 0.2582 0.13079 0.27201 0.10972 0.28607 0.10972 C 0.29987 0.10972 0.31419 0.13009 0.31419 0.15185 C 0.31419 0.14097 0.32109 0.13079 0.32786 0.13079 C 0.33503 0.13079 0.3418 0.14144 0.3418 0.15185 C 0.3418 0.14606 0.34505 0.14097 0.3487 0.14097 C 0.35052 0.14097 0.35586 0.14606 0.35586 0.15185 C 0.35586 0.14884 0.35768 0.14606 0.35924 0.14606 C 0.35924 0.14676 0.36263 0.14884 0.36263 0.15185 C 0.36263 0.15023 0.36263 0.14884 0.36445 0.14884 C 0.36445 0.14954 0.36615 0.15023 0.36615 0.15185 C 0.36615 0.15093 0.36615 0.15023 0.36615 0.14954 C 0.36797 0.14954 0.36797 0.15023 0.36797 0.15093 C 0.36979 0.15093 0.36979 0.15023 0.36979 0.14954 C 0.37201 0.14954 0.37201 0.15023 0.37201 0.15093 " pathEditMode="relative" rAng="0" ptsTypes="AAAAAAAAAAAAAAAAAAA">
                                      <p:cBhvr>
                                        <p:cTn id="47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94" y="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0695 C 0.00703 -0.00486 0.03151 -0.01597 0.04036 -0.01597 C 0.09479 -0.01597 0.15104 0.16343 0.15104 0.34283 C 0.15104 0.25232 0.17917 0.16343 0.20547 0.16343 C 0.23359 0.16343 0.2599 0.25371 0.2599 0.34283 C 0.2599 0.29815 0.27396 0.25232 0.28802 0.25232 C 0.30208 0.25232 0.31615 0.29676 0.31615 0.34283 C 0.31615 0.31968 0.32331 0.29815 0.33021 0.29815 C 0.33724 0.29815 0.34414 0.32107 0.34414 0.34283 C 0.34414 0.33102 0.34753 0.31968 0.35117 0.31968 C 0.35299 0.31968 0.35833 0.33149 0.35833 0.34283 C 0.35833 0.33704 0.36016 0.33102 0.36172 0.33102 C 0.36172 0.33241 0.3651 0.33681 0.3651 0.34283 C 0.3651 0.33982 0.3651 0.33704 0.36693 0.33704 C 0.36693 0.33843 0.36875 0.34005 0.36875 0.34283 C 0.36875 0.34144 0.36875 0.33982 0.36875 0.33843 C 0.37057 0.33843 0.37057 0.33982 0.37057 0.34144 C 0.3724 0.34144 0.3724 0.34005 0.3724 0.33843 C 0.37435 0.33843 0.37435 0.33982 0.37435 0.34144 " pathEditMode="relative" rAng="0" ptsTypes="AAAAAAAAAAAAAAAAAAA">
                                      <p:cBhvr>
                                        <p:cTn id="56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11" y="1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F74D85-CEBA-4018-9602-9CC6D5814547}"/>
              </a:ext>
            </a:extLst>
          </p:cNvPr>
          <p:cNvSpPr/>
          <p:nvPr/>
        </p:nvSpPr>
        <p:spPr>
          <a:xfrm>
            <a:off x="228599" y="552449"/>
            <a:ext cx="11682413" cy="5934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21A26A-9657-4034-807C-FEC07F7C8199}"/>
              </a:ext>
            </a:extLst>
          </p:cNvPr>
          <p:cNvSpPr/>
          <p:nvPr/>
        </p:nvSpPr>
        <p:spPr>
          <a:xfrm>
            <a:off x="3019425" y="703213"/>
            <a:ext cx="6515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 в городе и селе</a:t>
            </a:r>
          </a:p>
        </p:txBody>
      </p:sp>
      <p:pic>
        <p:nvPicPr>
          <p:cNvPr id="1028" name="Picture 4" descr="Picture background">
            <a:hlinkClick r:id="rId2" action="ppaction://hlinksldjump"/>
            <a:extLst>
              <a:ext uri="{FF2B5EF4-FFF2-40B4-BE49-F238E27FC236}">
                <a16:creationId xmlns:a16="http://schemas.microsoft.com/office/drawing/2014/main" id="{E760D63F-3039-4CFA-B1D8-49A9D21FA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6" b="92526" l="2033" r="98600">
                        <a14:foregroundMark x1="62500" y1="3866" x2="63267" y2="5326"/>
                        <a14:foregroundMark x1="90867" y1="46993" x2="95233" y2="51031"/>
                        <a14:foregroundMark x1="61733" y1="92096" x2="63033" y2="92526"/>
                        <a14:foregroundMark x1="98033" y1="50601" x2="98600" y2="50601"/>
                        <a14:foregroundMark x1="6000" y1="42526" x2="6333" y2="47766"/>
                        <a14:foregroundMark x1="2033" y1="32045" x2="2033" y2="384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300" y="6389341"/>
            <a:ext cx="914400" cy="3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A989BFAB-005F-4A41-A0DC-77B5A9A40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" y="1214438"/>
            <a:ext cx="2952750" cy="221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icture background">
            <a:extLst>
              <a:ext uri="{FF2B5EF4-FFF2-40B4-BE49-F238E27FC236}">
                <a16:creationId xmlns:a16="http://schemas.microsoft.com/office/drawing/2014/main" id="{8DEA587A-A479-41CA-8E9A-34D6CE3FA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4" y="1238428"/>
            <a:ext cx="3105150" cy="220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Picture background">
            <a:extLst>
              <a:ext uri="{FF2B5EF4-FFF2-40B4-BE49-F238E27FC236}">
                <a16:creationId xmlns:a16="http://schemas.microsoft.com/office/drawing/2014/main" id="{46E00D43-2D47-42DD-83D8-7E8B26E61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361" y="1220435"/>
            <a:ext cx="2886076" cy="220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Picture background">
            <a:extLst>
              <a:ext uri="{FF2B5EF4-FFF2-40B4-BE49-F238E27FC236}">
                <a16:creationId xmlns:a16="http://schemas.microsoft.com/office/drawing/2014/main" id="{A9303B3A-187E-4BB4-A7F8-4EB14C26B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2174" y="1214437"/>
            <a:ext cx="2028826" cy="222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EA64B73-571E-456A-95EF-39BEA0CA70A8}"/>
              </a:ext>
            </a:extLst>
          </p:cNvPr>
          <p:cNvSpPr/>
          <p:nvPr/>
        </p:nvSpPr>
        <p:spPr>
          <a:xfrm>
            <a:off x="361949" y="3456368"/>
            <a:ext cx="115824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развит общественный транспорт: автобусы, троллейбусы, трамваи, метро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02" name="Picture 10" descr="Picture background">
            <a:extLst>
              <a:ext uri="{FF2B5EF4-FFF2-40B4-BE49-F238E27FC236}">
                <a16:creationId xmlns:a16="http://schemas.microsoft.com/office/drawing/2014/main" id="{B3A0C700-F33E-4D24-BFB9-170F7CE2B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" y="3940225"/>
            <a:ext cx="3146320" cy="234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Picture background">
            <a:extLst>
              <a:ext uri="{FF2B5EF4-FFF2-40B4-BE49-F238E27FC236}">
                <a16:creationId xmlns:a16="http://schemas.microsoft.com/office/drawing/2014/main" id="{905D5753-6C0B-4049-81E3-4FCCC7C6B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461" y="3890586"/>
            <a:ext cx="2640012" cy="247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Picture background">
            <a:extLst>
              <a:ext uri="{FF2B5EF4-FFF2-40B4-BE49-F238E27FC236}">
                <a16:creationId xmlns:a16="http://schemas.microsoft.com/office/drawing/2014/main" id="{B21B35AC-DEDF-48D9-B1E3-90F532236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865" y="3958215"/>
            <a:ext cx="3203470" cy="234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516EC55-227B-46B6-82E7-A2663274FC1A}"/>
              </a:ext>
            </a:extLst>
          </p:cNvPr>
          <p:cNvSpPr/>
          <p:nvPr/>
        </p:nvSpPr>
        <p:spPr>
          <a:xfrm>
            <a:off x="242886" y="6305550"/>
            <a:ext cx="101203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сёлах для передвижения используют автобусы, велосипеды, лошадей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76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F74D85-CEBA-4018-9602-9CC6D5814547}"/>
              </a:ext>
            </a:extLst>
          </p:cNvPr>
          <p:cNvSpPr/>
          <p:nvPr/>
        </p:nvSpPr>
        <p:spPr>
          <a:xfrm>
            <a:off x="597617" y="338851"/>
            <a:ext cx="11201400" cy="5934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21A26A-9657-4034-807C-FEC07F7C8199}"/>
              </a:ext>
            </a:extLst>
          </p:cNvPr>
          <p:cNvSpPr/>
          <p:nvPr/>
        </p:nvSpPr>
        <p:spPr>
          <a:xfrm>
            <a:off x="3019425" y="703213"/>
            <a:ext cx="6515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дом</a:t>
            </a:r>
            <a:endParaRPr lang="ru-RU" sz="28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E760D63F-3039-4CFA-B1D8-49A9D21FA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66" b="92526" l="2033" r="98600">
                        <a14:foregroundMark x1="62500" y1="3866" x2="63267" y2="5326"/>
                        <a14:foregroundMark x1="90867" y1="46993" x2="95233" y2="51031"/>
                        <a14:foregroundMark x1="61733" y1="92096" x2="63033" y2="92526"/>
                        <a14:foregroundMark x1="98033" y1="50601" x2="98600" y2="50601"/>
                        <a14:foregroundMark x1="6000" y1="42526" x2="6333" y2="47766"/>
                        <a14:foregroundMark x1="2033" y1="32045" x2="2033" y2="384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300" y="6389341"/>
            <a:ext cx="914400" cy="3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26D4D46-00BE-48BA-B1C2-BC9C31C5DE7C}"/>
              </a:ext>
            </a:extLst>
          </p:cNvPr>
          <p:cNvSpPr/>
          <p:nvPr/>
        </p:nvSpPr>
        <p:spPr>
          <a:xfrm>
            <a:off x="7057027" y="1752014"/>
            <a:ext cx="4309898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городском доме всё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сделано для удобства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человека: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магазин на первом этаже;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балкон;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центральное отопление;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отдельные помещения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кухни и спальни и т.д.</a:t>
            </a:r>
          </a:p>
        </p:txBody>
      </p:sp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2B70F056-2CFE-456E-B53D-8F1370DA7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1590795"/>
            <a:ext cx="5993683" cy="4210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44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F74D85-CEBA-4018-9602-9CC6D5814547}"/>
              </a:ext>
            </a:extLst>
          </p:cNvPr>
          <p:cNvSpPr/>
          <p:nvPr/>
        </p:nvSpPr>
        <p:spPr>
          <a:xfrm>
            <a:off x="597617" y="338851"/>
            <a:ext cx="11201400" cy="5934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21A26A-9657-4034-807C-FEC07F7C8199}"/>
              </a:ext>
            </a:extLst>
          </p:cNvPr>
          <p:cNvSpPr/>
          <p:nvPr/>
        </p:nvSpPr>
        <p:spPr>
          <a:xfrm>
            <a:off x="3019425" y="703213"/>
            <a:ext cx="6515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Сельский дом</a:t>
            </a:r>
            <a:endParaRPr lang="ru-RU" sz="28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Picture background">
            <a:hlinkClick r:id="rId2" action="ppaction://hlinksldjump"/>
            <a:extLst>
              <a:ext uri="{FF2B5EF4-FFF2-40B4-BE49-F238E27FC236}">
                <a16:creationId xmlns:a16="http://schemas.microsoft.com/office/drawing/2014/main" id="{E760D63F-3039-4CFA-B1D8-49A9D21FA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6" b="92526" l="2033" r="98600">
                        <a14:foregroundMark x1="62500" y1="3866" x2="63267" y2="5326"/>
                        <a14:foregroundMark x1="90867" y1="46993" x2="95233" y2="51031"/>
                        <a14:foregroundMark x1="61733" y1="92096" x2="63033" y2="92526"/>
                        <a14:foregroundMark x1="98033" y1="50601" x2="98600" y2="50601"/>
                        <a14:foregroundMark x1="6000" y1="42526" x2="6333" y2="47766"/>
                        <a14:foregroundMark x1="2033" y1="32045" x2="2033" y2="384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300" y="6389341"/>
            <a:ext cx="914400" cy="3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26D4D46-00BE-48BA-B1C2-BC9C31C5DE7C}"/>
              </a:ext>
            </a:extLst>
          </p:cNvPr>
          <p:cNvSpPr/>
          <p:nvPr/>
        </p:nvSpPr>
        <p:spPr>
          <a:xfrm>
            <a:off x="7057028" y="1752014"/>
            <a:ext cx="45373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сельском доме есть: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подвальное помещение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хранения овощей и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 на зиму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чердак - где также можно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оборудовать место для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сушки белья и хранения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фруктов.</a:t>
            </a:r>
          </a:p>
        </p:txBody>
      </p:sp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E2E1A3A9-74A7-464E-9717-F5ED1ACF0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32" y="1671483"/>
            <a:ext cx="5467581" cy="392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90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F74D85-CEBA-4018-9602-9CC6D5814547}"/>
              </a:ext>
            </a:extLst>
          </p:cNvPr>
          <p:cNvSpPr/>
          <p:nvPr/>
        </p:nvSpPr>
        <p:spPr>
          <a:xfrm>
            <a:off x="597617" y="338851"/>
            <a:ext cx="11201400" cy="5934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21A26A-9657-4034-807C-FEC07F7C8199}"/>
              </a:ext>
            </a:extLst>
          </p:cNvPr>
          <p:cNvSpPr/>
          <p:nvPr/>
        </p:nvSpPr>
        <p:spPr>
          <a:xfrm>
            <a:off x="3019425" y="703213"/>
            <a:ext cx="6515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Запомни!</a:t>
            </a: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E760D63F-3039-4CFA-B1D8-49A9D21FA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66" b="92526" l="2033" r="98600">
                        <a14:foregroundMark x1="62500" y1="3866" x2="63267" y2="5326"/>
                        <a14:foregroundMark x1="90867" y1="46993" x2="95233" y2="51031"/>
                        <a14:foregroundMark x1="61733" y1="92096" x2="63033" y2="92526"/>
                        <a14:foregroundMark x1="98033" y1="50601" x2="98600" y2="50601"/>
                        <a14:foregroundMark x1="6000" y1="42526" x2="6333" y2="47766"/>
                        <a14:foregroundMark x1="2033" y1="32045" x2="2033" y2="384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300" y="6389341"/>
            <a:ext cx="914400" cy="3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26D4D46-00BE-48BA-B1C2-BC9C31C5DE7C}"/>
              </a:ext>
            </a:extLst>
          </p:cNvPr>
          <p:cNvSpPr/>
          <p:nvPr/>
        </p:nvSpPr>
        <p:spPr>
          <a:xfrm>
            <a:off x="1767272" y="1909330"/>
            <a:ext cx="931171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и село – населённые пункты.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город – крупный населённый пункт, а село – небольшой.</a:t>
            </a:r>
          </a:p>
        </p:txBody>
      </p:sp>
    </p:spTree>
    <p:extLst>
      <p:ext uri="{BB962C8B-B14F-4D97-AF65-F5344CB8AC3E}">
        <p14:creationId xmlns:p14="http://schemas.microsoft.com/office/powerpoint/2010/main" val="2868973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2F74D85-CEBA-4018-9602-9CC6D5814547}"/>
              </a:ext>
            </a:extLst>
          </p:cNvPr>
          <p:cNvSpPr/>
          <p:nvPr/>
        </p:nvSpPr>
        <p:spPr>
          <a:xfrm>
            <a:off x="597617" y="338851"/>
            <a:ext cx="11201400" cy="5934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A1F320-5961-456B-AA6D-570B1966E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179" y="338851"/>
            <a:ext cx="8296275" cy="593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257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270</Words>
  <Application>Microsoft Office PowerPoint</Application>
  <PresentationFormat>Широкоэкранный</PresentationFormat>
  <Paragraphs>36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Полина Пинчук</dc:creator>
  <cp:lastModifiedBy>Полина Пинчук</cp:lastModifiedBy>
  <cp:revision>4</cp:revision>
  <dcterms:created xsi:type="dcterms:W3CDTF">2025-09-13T08:05:54Z</dcterms:created>
  <dcterms:modified xsi:type="dcterms:W3CDTF">2025-09-13T12:45:26Z</dcterms:modified>
</cp:coreProperties>
</file>